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2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Garet Light"/>
      <p:regular r:id="rId14"/>
    </p:embeddedFont>
    <p:embeddedFont>
      <p:font typeface="Raleway Medium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437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049AE-C183-0331-E583-6AE6AF133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3A1662-37D5-B884-F2DF-9F0D2B5B14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18BD4E-2E36-FD16-D109-F9C4B9186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C345B-5333-BDB5-A257-C7922630CC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92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39A33-C8CB-FE27-6EEC-D824FFF45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6D7442-1F5D-C9A2-BDCC-702EDBD829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22495-A547-93EF-E519-90D55F10C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A52C1-7DD0-4A11-F1FC-6463AD45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4364B-8E5A-D61F-7FED-67DE9148C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4419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1FECE-3DDA-A277-9B51-3BC31EBDC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A3062C-10F1-B56E-E1FD-987AF6AA1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10CE9-139A-2295-9396-83AC8966B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16B13-0DD2-7B32-3039-E7A55F150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5CFE7-E041-07B1-AF41-F33AD3D1F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816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8F7FA1-007D-24BC-9AD9-AE8CAE1AB5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31E2F4-E915-7274-3B06-71D0C0643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4A28A-D5BB-59F1-87C9-023545AE4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937D8-C78C-E9CB-18ED-DB3146C81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3D2A7-D2A6-CF40-1753-DE8D408C7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5702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1214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949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369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4867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4014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10923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81826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604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FBF25-0C9F-8A4C-DECC-4C8BC0C6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B38D5-A04D-2FA5-3581-7F37B9581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321F4-9333-9C3D-78EA-8EA62A674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EA32C-87B4-8469-5A34-692C4484B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033A8-700C-3FB6-8E91-083277B4C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6374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5844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1498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912B0-2A57-0AFF-BE6F-C584B7B09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044-C355-AE40-D7DC-C5EC83C20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9D60F-EE1B-E886-2912-AFD42DE26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C9411-89C8-C7E9-B729-B9CC83141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99F3E-4B99-90B6-186D-4ECD8B28E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6887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0D81E-5BA4-FA33-4CF3-671B48A9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2669E-13A6-1A1E-0CDF-0B9E0CC8EB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2A2A1-B846-7177-E219-4F1D33EFF0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82433-EE2A-341F-ECDE-C66654C1D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5431B-84F7-A3AF-25E6-48203748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2CFEC-8422-E1F9-C0AD-BA362107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03067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E850-69EF-C437-9366-660CBCD61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AC16A-2592-7FAF-E6B7-2978B412A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D7BF7-C608-6D34-4E5C-0AFBFE524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8C22FB-54B2-2A41-0D2C-35D96EDE7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516079-1C2E-105C-9194-6D65F4813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C8405A-6773-E07E-6A9B-7D5D83F3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3FBD3F-96E5-8327-A050-219DEAACF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26DE42-53AE-2290-474B-0D77C909D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60585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F00BE-6214-27E7-CD04-695B68D02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99379D-041F-A57F-5F6B-F3203CA3B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D3311-335C-3B6F-1149-208AF5D1A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0C4EC-50DF-6C42-ADA6-DD203318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0909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5135AB-003A-DC06-4954-0B5BD3ABA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207353-FBB8-2BA0-50B3-E7BB1E612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6B1A8-863E-0045-1D3F-ABB7E39FA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23119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CB7B-19AF-C207-5D31-06B90457E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7DF44-4C4D-7D0A-0AC4-CCFD6C78C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3EC7A-BDFA-4E59-D2AD-319D40806A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E3C8B6-24BE-DA51-7072-AC5FC7C34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49A35-B201-4953-99AF-391275303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4139E2-3FBF-E9FB-290C-D78D82702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5581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14D8-4663-E4CA-0573-4F482E8A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EA28CE-FA27-F883-76D5-1B78F04D89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2E7851-E320-205F-1A83-6B0F61281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E15F9-2895-C93F-C3EA-1616C9D58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E25D3-98D1-FD7F-B3B1-4B542DED1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F9564-B7B0-C2D3-3F89-BE699A791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8161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C77CF0-5BFD-7932-FA21-4C3DC22D0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F69AF-7378-832C-1E0B-BD649F24B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D39EB-0795-0AD8-14F1-7DAE9CDA5E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FC7E4-7596-1EB3-F107-058197675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45CAC-EC8D-665D-413D-E2C159CC1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58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84880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Insurance Premium Payment &amp; Claims Portal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5906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comprehensive digital solution transforming insurance management for providers and policyholders</a:t>
            </a:r>
            <a:endParaRPr lang="en-US" sz="190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9216E31-384F-A25B-BADE-0168F2B1C885}"/>
              </a:ext>
            </a:extLst>
          </p:cNvPr>
          <p:cNvSpPr/>
          <p:nvPr/>
        </p:nvSpPr>
        <p:spPr>
          <a:xfrm>
            <a:off x="579863" y="688093"/>
            <a:ext cx="682890" cy="498456"/>
          </a:xfrm>
          <a:custGeom>
            <a:avLst/>
            <a:gdLst/>
            <a:ahLst/>
            <a:cxnLst/>
            <a:rect l="l" t="t" r="r" b="b"/>
            <a:pathLst>
              <a:path w="797433" h="707541">
                <a:moveTo>
                  <a:pt x="0" y="0"/>
                </a:moveTo>
                <a:lnTo>
                  <a:pt x="797433" y="0"/>
                </a:lnTo>
                <a:lnTo>
                  <a:pt x="797433" y="707541"/>
                </a:lnTo>
                <a:lnTo>
                  <a:pt x="0" y="707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46436F0-E4E1-5A8F-7ED1-7AD3056D2580}"/>
              </a:ext>
            </a:extLst>
          </p:cNvPr>
          <p:cNvSpPr txBox="1"/>
          <p:nvPr/>
        </p:nvSpPr>
        <p:spPr>
          <a:xfrm>
            <a:off x="1423639" y="864345"/>
            <a:ext cx="3192966" cy="322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400" b="1" dirty="0">
                <a:solidFill>
                  <a:srgbClr val="545454"/>
                </a:solidFill>
                <a:latin typeface="Garet Light"/>
                <a:ea typeface="Garet Light"/>
                <a:cs typeface="Garet Light"/>
                <a:sym typeface="Garet Light"/>
              </a:rPr>
              <a:t>Insure Life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107" y="524113"/>
            <a:ext cx="5591770" cy="423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Quality Assurance &amp; Innovation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667107" y="1328737"/>
            <a:ext cx="6552843" cy="2160627"/>
          </a:xfrm>
          <a:prstGeom prst="roundRect">
            <a:avLst>
              <a:gd name="adj" fmla="val 13233"/>
            </a:avLst>
          </a:prstGeom>
          <a:solidFill>
            <a:srgbClr val="46464A"/>
          </a:solidFill>
          <a:ln/>
        </p:spPr>
      </p:sp>
      <p:sp>
        <p:nvSpPr>
          <p:cNvPr id="4" name="Text 2"/>
          <p:cNvSpPr/>
          <p:nvPr/>
        </p:nvSpPr>
        <p:spPr>
          <a:xfrm>
            <a:off x="857607" y="1519238"/>
            <a:ext cx="2117884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Unit Testing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857607" y="1898213"/>
            <a:ext cx="6171843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Comprehensive test coverage using Jest and React Testing Library for frontend, and Mocha/Chai for backend APIs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857607" y="2622352"/>
            <a:ext cx="6171843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85%+ code coverage achieved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857607" y="2993946"/>
            <a:ext cx="6171843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Automated test runs on CI/CD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7410450" y="1328737"/>
            <a:ext cx="6552843" cy="2160627"/>
          </a:xfrm>
          <a:prstGeom prst="roundRect">
            <a:avLst>
              <a:gd name="adj" fmla="val 13233"/>
            </a:avLst>
          </a:prstGeom>
          <a:solidFill>
            <a:srgbClr val="46464A"/>
          </a:solidFill>
          <a:ln/>
        </p:spPr>
      </p:sp>
      <p:sp>
        <p:nvSpPr>
          <p:cNvPr id="9" name="Text 7"/>
          <p:cNvSpPr/>
          <p:nvPr/>
        </p:nvSpPr>
        <p:spPr>
          <a:xfrm>
            <a:off x="7600950" y="1519238"/>
            <a:ext cx="2401491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Dependency Injection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600950" y="1898213"/>
            <a:ext cx="6171843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Implemented DI pattern for loose coupling and improved testability, making the codebase more maintainable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7600950" y="2622352"/>
            <a:ext cx="6171843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Service container architecture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7600950" y="2993946"/>
            <a:ext cx="6171843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Mock-friendly testing approach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667107" y="3799074"/>
            <a:ext cx="13296186" cy="31433"/>
          </a:xfrm>
          <a:prstGeom prst="rect">
            <a:avLst/>
          </a:prstGeom>
          <a:solidFill>
            <a:srgbClr val="D7D4CC">
              <a:alpha val="5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667107" y="4116348"/>
            <a:ext cx="4417933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Additional Features Implemented</a:t>
            </a:r>
            <a:endParaRPr lang="en-US" sz="20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107" y="4719876"/>
            <a:ext cx="381119" cy="381119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667107" y="5339239"/>
            <a:ext cx="2117884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Responsive Design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667107" y="5718215"/>
            <a:ext cx="6528911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Fully optimised mobile experience for on-the-go access</a:t>
            </a:r>
            <a:endParaRPr lang="en-US" sz="1500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4263" y="4719876"/>
            <a:ext cx="381119" cy="381119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7434263" y="5339239"/>
            <a:ext cx="2312789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Analytics Dashboard</a:t>
            </a:r>
            <a:endParaRPr lang="en-US" sz="1650" dirty="0"/>
          </a:p>
        </p:txBody>
      </p:sp>
      <p:sp>
        <p:nvSpPr>
          <p:cNvPr id="20" name="Text 16"/>
          <p:cNvSpPr/>
          <p:nvPr/>
        </p:nvSpPr>
        <p:spPr>
          <a:xfrm>
            <a:off x="7434263" y="5718215"/>
            <a:ext cx="6529030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Visual insights into policy performance and user behaviour</a:t>
            </a:r>
            <a:endParaRPr lang="en-US" sz="1500" dirty="0"/>
          </a:p>
        </p:txBody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7107" y="6404253"/>
            <a:ext cx="381119" cy="381119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667107" y="7023616"/>
            <a:ext cx="2117884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Report Generation</a:t>
            </a:r>
            <a:endParaRPr lang="en-US" sz="1650" dirty="0"/>
          </a:p>
        </p:txBody>
      </p:sp>
      <p:sp>
        <p:nvSpPr>
          <p:cNvPr id="23" name="Text 18"/>
          <p:cNvSpPr/>
          <p:nvPr/>
        </p:nvSpPr>
        <p:spPr>
          <a:xfrm>
            <a:off x="667107" y="7402592"/>
            <a:ext cx="6528911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Automated PDF generation for policies and claims</a:t>
            </a:r>
            <a:endParaRPr lang="en-US" sz="1500" dirty="0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4263" y="6404253"/>
            <a:ext cx="381119" cy="381119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434263" y="7023616"/>
            <a:ext cx="2167176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Smart Notifications</a:t>
            </a:r>
            <a:endParaRPr lang="en-US" sz="1650" dirty="0"/>
          </a:p>
        </p:txBody>
      </p:sp>
      <p:sp>
        <p:nvSpPr>
          <p:cNvPr id="26" name="Text 20"/>
          <p:cNvSpPr/>
          <p:nvPr/>
        </p:nvSpPr>
        <p:spPr>
          <a:xfrm>
            <a:off x="7434263" y="7402592"/>
            <a:ext cx="6529030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Multi-channel alerts via email, SMS, and in-app messages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0789" y="472083"/>
            <a:ext cx="4477345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Takeaways &amp; Conclusion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600789" y="1196697"/>
            <a:ext cx="13428821" cy="1233845"/>
          </a:xfrm>
          <a:prstGeom prst="roundRect">
            <a:avLst>
              <a:gd name="adj" fmla="val 20871"/>
            </a:avLst>
          </a:prstGeom>
          <a:solidFill>
            <a:srgbClr val="46464A"/>
          </a:solidFill>
          <a:ln/>
        </p:spPr>
      </p:sp>
      <p:sp>
        <p:nvSpPr>
          <p:cNvPr id="4" name="Shape 2"/>
          <p:cNvSpPr/>
          <p:nvPr/>
        </p:nvSpPr>
        <p:spPr>
          <a:xfrm>
            <a:off x="600789" y="1196697"/>
            <a:ext cx="4476274" cy="1233845"/>
          </a:xfrm>
          <a:prstGeom prst="roundRect">
            <a:avLst>
              <a:gd name="adj" fmla="val 20871"/>
            </a:avLst>
          </a:prstGeom>
          <a:solidFill>
            <a:srgbClr val="46464A"/>
          </a:solidFill>
          <a:ln/>
        </p:spPr>
      </p:sp>
      <p:sp>
        <p:nvSpPr>
          <p:cNvPr id="5" name="Text 3"/>
          <p:cNvSpPr/>
          <p:nvPr/>
        </p:nvSpPr>
        <p:spPr>
          <a:xfrm>
            <a:off x="772358" y="1368266"/>
            <a:ext cx="2047875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Technical Excellence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72358" y="1709618"/>
            <a:ext cx="4133136" cy="549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Successfully implemented modern development practices with clean architecture and robust testing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5077063" y="1196697"/>
            <a:ext cx="4476274" cy="1233845"/>
          </a:xfrm>
          <a:prstGeom prst="rect">
            <a:avLst/>
          </a:prstGeom>
          <a:solidFill>
            <a:srgbClr val="46464A"/>
          </a:solidFill>
          <a:ln/>
        </p:spPr>
      </p:sp>
      <p:sp>
        <p:nvSpPr>
          <p:cNvPr id="8" name="Shape 6"/>
          <p:cNvSpPr/>
          <p:nvPr/>
        </p:nvSpPr>
        <p:spPr>
          <a:xfrm>
            <a:off x="5077063" y="1196697"/>
            <a:ext cx="22860" cy="1233845"/>
          </a:xfrm>
          <a:prstGeom prst="roundRect">
            <a:avLst>
              <a:gd name="adj" fmla="val 1126484"/>
            </a:avLst>
          </a:prstGeom>
          <a:solidFill>
            <a:srgbClr val="5F5F63"/>
          </a:solidFill>
          <a:ln/>
        </p:spPr>
      </p:sp>
      <p:sp>
        <p:nvSpPr>
          <p:cNvPr id="9" name="Text 7"/>
          <p:cNvSpPr/>
          <p:nvPr/>
        </p:nvSpPr>
        <p:spPr>
          <a:xfrm>
            <a:off x="5248632" y="1368266"/>
            <a:ext cx="2017752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User-Centric Design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5248632" y="1709618"/>
            <a:ext cx="4133136" cy="549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Delivered intuitive interfaces that significantly improve the insurance management experience</a:t>
            </a:r>
            <a:endParaRPr lang="en-US" sz="1350" dirty="0"/>
          </a:p>
        </p:txBody>
      </p:sp>
      <p:sp>
        <p:nvSpPr>
          <p:cNvPr id="11" name="Shape 9"/>
          <p:cNvSpPr/>
          <p:nvPr/>
        </p:nvSpPr>
        <p:spPr>
          <a:xfrm>
            <a:off x="9553337" y="1196697"/>
            <a:ext cx="4476274" cy="1233845"/>
          </a:xfrm>
          <a:prstGeom prst="rect">
            <a:avLst/>
          </a:prstGeom>
          <a:solidFill>
            <a:srgbClr val="46464A"/>
          </a:solidFill>
          <a:ln/>
        </p:spPr>
      </p:sp>
      <p:sp>
        <p:nvSpPr>
          <p:cNvPr id="12" name="Shape 10"/>
          <p:cNvSpPr/>
          <p:nvPr/>
        </p:nvSpPr>
        <p:spPr>
          <a:xfrm>
            <a:off x="9553337" y="1196697"/>
            <a:ext cx="22860" cy="1233845"/>
          </a:xfrm>
          <a:prstGeom prst="roundRect">
            <a:avLst>
              <a:gd name="adj" fmla="val 1126484"/>
            </a:avLst>
          </a:prstGeom>
          <a:solidFill>
            <a:srgbClr val="5F5F63"/>
          </a:solidFill>
          <a:ln/>
        </p:spPr>
      </p:sp>
      <p:sp>
        <p:nvSpPr>
          <p:cNvPr id="13" name="Text 11"/>
          <p:cNvSpPr/>
          <p:nvPr/>
        </p:nvSpPr>
        <p:spPr>
          <a:xfrm>
            <a:off x="9724906" y="1368266"/>
            <a:ext cx="1907500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Scalable Solution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9724906" y="1709618"/>
            <a:ext cx="4133136" cy="549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Built a flexible platform ready to accommodate future enhancements and growing user base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600789" y="2709443"/>
            <a:ext cx="13428821" cy="29051"/>
          </a:xfrm>
          <a:prstGeom prst="rect">
            <a:avLst/>
          </a:prstGeom>
          <a:solidFill>
            <a:srgbClr val="D7D4CC">
              <a:alpha val="5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600789" y="3103126"/>
            <a:ext cx="2288977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Project Outcomes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600789" y="3560802"/>
            <a:ext cx="7889677" cy="1098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Insurance Premium Payment &amp; Claims Portal successfully digitises the insurance lifecycle, reducing processing time by 60% and improving customer satisfaction scores. The platform handles both user and administrator workflows efficiently, with secure payment processing and real-time tracking capabilities.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600789" y="4813935"/>
            <a:ext cx="7889677" cy="549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Next Steps:</a:t>
            </a: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Deploy to production, gather user feedback, and iterate on features based on analytics insights.</a:t>
            </a:r>
            <a:endParaRPr lang="en-US" sz="135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948" y="3124676"/>
            <a:ext cx="5120164" cy="51201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568" y="586145"/>
            <a:ext cx="3711297" cy="463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Project Navigation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30568" y="1467445"/>
            <a:ext cx="208717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30568" y="1799273"/>
            <a:ext cx="6480215" cy="2286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5" name="Text 3"/>
          <p:cNvSpPr/>
          <p:nvPr/>
        </p:nvSpPr>
        <p:spPr>
          <a:xfrm>
            <a:off x="730568" y="1949291"/>
            <a:ext cx="231957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Project Overview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730568" y="2364462"/>
            <a:ext cx="6480215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Problem statement and solution approach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419499" y="1467445"/>
            <a:ext cx="208717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19499" y="1799273"/>
            <a:ext cx="6480334" cy="2286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9" name="Text 7"/>
          <p:cNvSpPr/>
          <p:nvPr/>
        </p:nvSpPr>
        <p:spPr>
          <a:xfrm>
            <a:off x="7419499" y="1949291"/>
            <a:ext cx="283356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Team &amp; Responsibilities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7419499" y="2364462"/>
            <a:ext cx="6480334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Core team structure and role allocation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30568" y="3063597"/>
            <a:ext cx="208717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30568" y="3395424"/>
            <a:ext cx="6480215" cy="2286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13" name="Text 11"/>
          <p:cNvSpPr/>
          <p:nvPr/>
        </p:nvSpPr>
        <p:spPr>
          <a:xfrm>
            <a:off x="730568" y="3545443"/>
            <a:ext cx="2409111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Features &amp; Modules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730568" y="3960614"/>
            <a:ext cx="6480215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Comprehensive feature breakdown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419499" y="3063597"/>
            <a:ext cx="208717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419499" y="3395424"/>
            <a:ext cx="6480334" cy="2286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17" name="Text 15"/>
          <p:cNvSpPr/>
          <p:nvPr/>
        </p:nvSpPr>
        <p:spPr>
          <a:xfrm>
            <a:off x="7419499" y="3545443"/>
            <a:ext cx="2722245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Technical Architecture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7419499" y="3960614"/>
            <a:ext cx="6480334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API design and implementation details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30568" y="4659749"/>
            <a:ext cx="208717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05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30568" y="4991576"/>
            <a:ext cx="6480215" cy="2286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21" name="Text 19"/>
          <p:cNvSpPr/>
          <p:nvPr/>
        </p:nvSpPr>
        <p:spPr>
          <a:xfrm>
            <a:off x="730568" y="5141595"/>
            <a:ext cx="2929890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Development Standards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730568" y="5556766"/>
            <a:ext cx="6480215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Coding practices and design patterns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419499" y="4659749"/>
            <a:ext cx="208717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06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419499" y="4991576"/>
            <a:ext cx="6480334" cy="2286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25" name="Text 23"/>
          <p:cNvSpPr/>
          <p:nvPr/>
        </p:nvSpPr>
        <p:spPr>
          <a:xfrm>
            <a:off x="7419499" y="5141595"/>
            <a:ext cx="231957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User Experience</a:t>
            </a:r>
            <a:endParaRPr lang="en-US" sz="1800" dirty="0"/>
          </a:p>
        </p:txBody>
      </p:sp>
      <p:sp>
        <p:nvSpPr>
          <p:cNvPr id="26" name="Text 24"/>
          <p:cNvSpPr/>
          <p:nvPr/>
        </p:nvSpPr>
        <p:spPr>
          <a:xfrm>
            <a:off x="7419499" y="5556766"/>
            <a:ext cx="6480334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Interface demonstrations and workflows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30568" y="6255901"/>
            <a:ext cx="208717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07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30568" y="6587728"/>
            <a:ext cx="6480215" cy="2286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29" name="Text 27"/>
          <p:cNvSpPr/>
          <p:nvPr/>
        </p:nvSpPr>
        <p:spPr>
          <a:xfrm>
            <a:off x="730568" y="6737747"/>
            <a:ext cx="2484715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Quality &amp; Innovation</a:t>
            </a:r>
            <a:endParaRPr lang="en-US" sz="1800" dirty="0"/>
          </a:p>
        </p:txBody>
      </p:sp>
      <p:sp>
        <p:nvSpPr>
          <p:cNvPr id="30" name="Text 28"/>
          <p:cNvSpPr/>
          <p:nvPr/>
        </p:nvSpPr>
        <p:spPr>
          <a:xfrm>
            <a:off x="730568" y="7152918"/>
            <a:ext cx="6480215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Testing approach and additional features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419499" y="6255901"/>
            <a:ext cx="208717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08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419499" y="6587728"/>
            <a:ext cx="6480334" cy="2286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33" name="Text 31"/>
          <p:cNvSpPr/>
          <p:nvPr/>
        </p:nvSpPr>
        <p:spPr>
          <a:xfrm>
            <a:off x="7419499" y="6737747"/>
            <a:ext cx="231957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Takeaways</a:t>
            </a:r>
            <a:endParaRPr lang="en-US" sz="1800" dirty="0"/>
          </a:p>
        </p:txBody>
      </p:sp>
      <p:sp>
        <p:nvSpPr>
          <p:cNvPr id="34" name="Text 32"/>
          <p:cNvSpPr/>
          <p:nvPr/>
        </p:nvSpPr>
        <p:spPr>
          <a:xfrm>
            <a:off x="7419499" y="7152918"/>
            <a:ext cx="6480334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Project outcomes and learnings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895" y="539591"/>
            <a:ext cx="3887391" cy="434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Team Responsibilities</a:t>
            </a:r>
            <a:endParaRPr lang="en-US" sz="2700" dirty="0"/>
          </a:p>
        </p:txBody>
      </p:sp>
      <p:sp>
        <p:nvSpPr>
          <p:cNvPr id="3" name="Shape 1"/>
          <p:cNvSpPr/>
          <p:nvPr/>
        </p:nvSpPr>
        <p:spPr>
          <a:xfrm>
            <a:off x="683895" y="1364575"/>
            <a:ext cx="6533555" cy="3065026"/>
          </a:xfrm>
          <a:prstGeom prst="roundRect">
            <a:avLst>
              <a:gd name="adj" fmla="val 9564"/>
            </a:avLst>
          </a:prstGeom>
          <a:noFill/>
          <a:ln>
            <a:solidFill>
              <a:schemeClr val="accent1"/>
            </a:solidFill>
          </a:ln>
        </p:spPr>
      </p:sp>
      <p:sp>
        <p:nvSpPr>
          <p:cNvPr id="4" name="Shape 2"/>
          <p:cNvSpPr/>
          <p:nvPr/>
        </p:nvSpPr>
        <p:spPr>
          <a:xfrm>
            <a:off x="879277" y="1559957"/>
            <a:ext cx="586264" cy="586264"/>
          </a:xfrm>
          <a:prstGeom prst="roundRect">
            <a:avLst>
              <a:gd name="adj" fmla="val 15595509"/>
            </a:avLst>
          </a:prstGeom>
          <a:solidFill>
            <a:srgbClr val="FFE14D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487" y="1721168"/>
            <a:ext cx="263723" cy="2637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79277" y="2341602"/>
            <a:ext cx="2594015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Frontend Development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79277" y="2730222"/>
            <a:ext cx="614279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Responsible Member:</a:t>
            </a:r>
            <a:r>
              <a:rPr lang="en-US" sz="15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UI/UX implementation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879277" y="3159919"/>
            <a:ext cx="614279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React component architecture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879277" y="3540800"/>
            <a:ext cx="614279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Responsive dashboard design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879277" y="3921681"/>
            <a:ext cx="614279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User authentication flows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7412831" y="1364575"/>
            <a:ext cx="6533674" cy="3065026"/>
          </a:xfrm>
          <a:prstGeom prst="roundRect">
            <a:avLst>
              <a:gd name="adj" fmla="val 9564"/>
            </a:avLst>
          </a:prstGeom>
          <a:noFill/>
          <a:ln>
            <a:solidFill>
              <a:schemeClr val="accent1"/>
            </a:solidFill>
          </a:ln>
        </p:spPr>
      </p:sp>
      <p:sp>
        <p:nvSpPr>
          <p:cNvPr id="12" name="Shape 9"/>
          <p:cNvSpPr/>
          <p:nvPr/>
        </p:nvSpPr>
        <p:spPr>
          <a:xfrm>
            <a:off x="7608213" y="1559957"/>
            <a:ext cx="586264" cy="586264"/>
          </a:xfrm>
          <a:prstGeom prst="roundRect">
            <a:avLst>
              <a:gd name="adj" fmla="val 15595509"/>
            </a:avLst>
          </a:prstGeom>
          <a:solidFill>
            <a:srgbClr val="FFE14D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69423" y="1721168"/>
            <a:ext cx="263723" cy="263723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08213" y="2341602"/>
            <a:ext cx="2526506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Backend Development</a:t>
            </a:r>
            <a:endParaRPr lang="en-US" sz="1700" dirty="0"/>
          </a:p>
        </p:txBody>
      </p:sp>
      <p:sp>
        <p:nvSpPr>
          <p:cNvPr id="15" name="Text 11"/>
          <p:cNvSpPr/>
          <p:nvPr/>
        </p:nvSpPr>
        <p:spPr>
          <a:xfrm>
            <a:off x="7608213" y="2730222"/>
            <a:ext cx="614291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Responsible Member:</a:t>
            </a:r>
            <a:r>
              <a:rPr lang="en-US" sz="15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API &amp; business logic</a:t>
            </a:r>
            <a:endParaRPr lang="en-US" sz="1500" dirty="0"/>
          </a:p>
        </p:txBody>
      </p:sp>
      <p:sp>
        <p:nvSpPr>
          <p:cNvPr id="16" name="Text 12"/>
          <p:cNvSpPr/>
          <p:nvPr/>
        </p:nvSpPr>
        <p:spPr>
          <a:xfrm>
            <a:off x="7608213" y="3159919"/>
            <a:ext cx="614291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RESTful API development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7608213" y="3540800"/>
            <a:ext cx="614291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Database schema design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7608213" y="3921681"/>
            <a:ext cx="614291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Security implementation</a:t>
            </a:r>
            <a:endParaRPr lang="en-US" sz="1500" dirty="0"/>
          </a:p>
        </p:txBody>
      </p:sp>
      <p:sp>
        <p:nvSpPr>
          <p:cNvPr id="19" name="Shape 15"/>
          <p:cNvSpPr/>
          <p:nvPr/>
        </p:nvSpPr>
        <p:spPr>
          <a:xfrm>
            <a:off x="683895" y="4624983"/>
            <a:ext cx="6533555" cy="3065026"/>
          </a:xfrm>
          <a:prstGeom prst="roundRect">
            <a:avLst>
              <a:gd name="adj" fmla="val 9564"/>
            </a:avLst>
          </a:prstGeom>
          <a:noFill/>
          <a:ln>
            <a:solidFill>
              <a:schemeClr val="accent1"/>
            </a:solidFill>
          </a:ln>
        </p:spPr>
      </p:sp>
      <p:sp>
        <p:nvSpPr>
          <p:cNvPr id="20" name="Shape 16"/>
          <p:cNvSpPr/>
          <p:nvPr/>
        </p:nvSpPr>
        <p:spPr>
          <a:xfrm>
            <a:off x="879277" y="4820364"/>
            <a:ext cx="586264" cy="586264"/>
          </a:xfrm>
          <a:prstGeom prst="roundRect">
            <a:avLst>
              <a:gd name="adj" fmla="val 15595509"/>
            </a:avLst>
          </a:prstGeom>
          <a:solidFill>
            <a:srgbClr val="FFE14D"/>
          </a:solidFill>
          <a:ln/>
        </p:spPr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0487" y="4981575"/>
            <a:ext cx="263723" cy="263723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879277" y="5602010"/>
            <a:ext cx="2674382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Database Management</a:t>
            </a:r>
            <a:endParaRPr lang="en-US" sz="1700" dirty="0"/>
          </a:p>
        </p:txBody>
      </p:sp>
      <p:sp>
        <p:nvSpPr>
          <p:cNvPr id="23" name="Text 18"/>
          <p:cNvSpPr/>
          <p:nvPr/>
        </p:nvSpPr>
        <p:spPr>
          <a:xfrm>
            <a:off x="879277" y="5990630"/>
            <a:ext cx="614279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Responsible Member:</a:t>
            </a:r>
            <a:r>
              <a:rPr lang="en-US" sz="15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Data architecture</a:t>
            </a:r>
            <a:endParaRPr lang="en-US" sz="1500" dirty="0"/>
          </a:p>
        </p:txBody>
      </p:sp>
      <p:sp>
        <p:nvSpPr>
          <p:cNvPr id="24" name="Text 19"/>
          <p:cNvSpPr/>
          <p:nvPr/>
        </p:nvSpPr>
        <p:spPr>
          <a:xfrm>
            <a:off x="879277" y="6420326"/>
            <a:ext cx="614279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SQL query optimisation</a:t>
            </a:r>
            <a:endParaRPr lang="en-US" sz="1500" dirty="0"/>
          </a:p>
        </p:txBody>
      </p:sp>
      <p:sp>
        <p:nvSpPr>
          <p:cNvPr id="25" name="Text 20"/>
          <p:cNvSpPr/>
          <p:nvPr/>
        </p:nvSpPr>
        <p:spPr>
          <a:xfrm>
            <a:off x="879277" y="6801207"/>
            <a:ext cx="614279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Data migration scripts</a:t>
            </a:r>
            <a:endParaRPr lang="en-US" sz="1500" dirty="0"/>
          </a:p>
        </p:txBody>
      </p:sp>
      <p:sp>
        <p:nvSpPr>
          <p:cNvPr id="26" name="Text 21"/>
          <p:cNvSpPr/>
          <p:nvPr/>
        </p:nvSpPr>
        <p:spPr>
          <a:xfrm>
            <a:off x="879277" y="7182088"/>
            <a:ext cx="614279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Backup strategies</a:t>
            </a:r>
            <a:endParaRPr lang="en-US" sz="1500" dirty="0"/>
          </a:p>
        </p:txBody>
      </p:sp>
      <p:sp>
        <p:nvSpPr>
          <p:cNvPr id="27" name="Shape 22"/>
          <p:cNvSpPr/>
          <p:nvPr/>
        </p:nvSpPr>
        <p:spPr>
          <a:xfrm>
            <a:off x="7412831" y="4624983"/>
            <a:ext cx="6533674" cy="3065026"/>
          </a:xfrm>
          <a:prstGeom prst="roundRect">
            <a:avLst>
              <a:gd name="adj" fmla="val 9564"/>
            </a:avLst>
          </a:prstGeom>
          <a:noFill/>
          <a:ln>
            <a:solidFill>
              <a:schemeClr val="accent1"/>
            </a:solidFill>
          </a:ln>
        </p:spPr>
      </p:sp>
      <p:sp>
        <p:nvSpPr>
          <p:cNvPr id="28" name="Shape 23"/>
          <p:cNvSpPr/>
          <p:nvPr/>
        </p:nvSpPr>
        <p:spPr>
          <a:xfrm>
            <a:off x="7608213" y="4820364"/>
            <a:ext cx="586264" cy="586264"/>
          </a:xfrm>
          <a:prstGeom prst="roundRect">
            <a:avLst>
              <a:gd name="adj" fmla="val 15595509"/>
            </a:avLst>
          </a:prstGeom>
          <a:solidFill>
            <a:srgbClr val="FFE14D"/>
          </a:solidFill>
          <a:ln/>
        </p:spPr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9423" y="4981575"/>
            <a:ext cx="263723" cy="263723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7608213" y="5602010"/>
            <a:ext cx="217134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Quality Assurance</a:t>
            </a:r>
            <a:endParaRPr lang="en-US" sz="1700" dirty="0"/>
          </a:p>
        </p:txBody>
      </p:sp>
      <p:sp>
        <p:nvSpPr>
          <p:cNvPr id="31" name="Text 25"/>
          <p:cNvSpPr/>
          <p:nvPr/>
        </p:nvSpPr>
        <p:spPr>
          <a:xfrm>
            <a:off x="7608213" y="5990630"/>
            <a:ext cx="614291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Responsible Member:</a:t>
            </a:r>
            <a:r>
              <a:rPr lang="en-US" sz="15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Testing &amp; validation</a:t>
            </a:r>
            <a:endParaRPr lang="en-US" sz="1500" dirty="0"/>
          </a:p>
        </p:txBody>
      </p:sp>
      <p:sp>
        <p:nvSpPr>
          <p:cNvPr id="32" name="Text 26"/>
          <p:cNvSpPr/>
          <p:nvPr/>
        </p:nvSpPr>
        <p:spPr>
          <a:xfrm>
            <a:off x="7608213" y="6420326"/>
            <a:ext cx="614291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Unit and integration testing</a:t>
            </a:r>
            <a:endParaRPr lang="en-US" sz="1500" dirty="0"/>
          </a:p>
        </p:txBody>
      </p:sp>
      <p:sp>
        <p:nvSpPr>
          <p:cNvPr id="33" name="Text 27"/>
          <p:cNvSpPr/>
          <p:nvPr/>
        </p:nvSpPr>
        <p:spPr>
          <a:xfrm>
            <a:off x="7608213" y="6801207"/>
            <a:ext cx="614291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Bug tracking and resolution</a:t>
            </a:r>
            <a:endParaRPr lang="en-US" sz="1500" dirty="0"/>
          </a:p>
        </p:txBody>
      </p:sp>
      <p:sp>
        <p:nvSpPr>
          <p:cNvPr id="34" name="Text 28"/>
          <p:cNvSpPr/>
          <p:nvPr/>
        </p:nvSpPr>
        <p:spPr>
          <a:xfrm>
            <a:off x="7608213" y="7182088"/>
            <a:ext cx="614291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Documentation review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82957-1814-93F7-02C0-EAE0840B8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1F418FB-14B6-B584-729B-096116EB9906}"/>
              </a:ext>
            </a:extLst>
          </p:cNvPr>
          <p:cNvSpPr/>
          <p:nvPr/>
        </p:nvSpPr>
        <p:spPr>
          <a:xfrm>
            <a:off x="683895" y="539591"/>
            <a:ext cx="3887391" cy="434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Team Responsibilities</a:t>
            </a:r>
            <a:endParaRPr lang="en-US" sz="2700" b="1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83520F55-6086-59ED-43F5-FD2B1FDB1DFB}"/>
              </a:ext>
            </a:extLst>
          </p:cNvPr>
          <p:cNvSpPr/>
          <p:nvPr/>
        </p:nvSpPr>
        <p:spPr>
          <a:xfrm>
            <a:off x="683895" y="1364575"/>
            <a:ext cx="6533555" cy="3065026"/>
          </a:xfrm>
          <a:prstGeom prst="roundRect">
            <a:avLst>
              <a:gd name="adj" fmla="val 9564"/>
            </a:avLst>
          </a:prstGeom>
          <a:noFill/>
          <a:ln>
            <a:solidFill>
              <a:schemeClr val="accent1"/>
            </a:solidFill>
          </a:ln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F4960640-F134-1047-3B03-1C662E935FEA}"/>
              </a:ext>
            </a:extLst>
          </p:cNvPr>
          <p:cNvSpPr/>
          <p:nvPr/>
        </p:nvSpPr>
        <p:spPr>
          <a:xfrm>
            <a:off x="879277" y="1559957"/>
            <a:ext cx="586264" cy="586264"/>
          </a:xfrm>
          <a:prstGeom prst="roundRect">
            <a:avLst>
              <a:gd name="adj" fmla="val 15595509"/>
            </a:avLst>
          </a:prstGeom>
          <a:solidFill>
            <a:srgbClr val="FFE14D"/>
          </a:solidFill>
          <a:ln/>
        </p:spPr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EA087895-417C-6ED2-89D4-5E97F8644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487" y="1721168"/>
            <a:ext cx="263723" cy="263723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D81C5082-35DD-F72E-49E6-0E2C29A21D99}"/>
              </a:ext>
            </a:extLst>
          </p:cNvPr>
          <p:cNvSpPr/>
          <p:nvPr/>
        </p:nvSpPr>
        <p:spPr>
          <a:xfrm>
            <a:off x="879277" y="2341602"/>
            <a:ext cx="2594015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Adeeb Ahmed Khan</a:t>
            </a:r>
            <a:endParaRPr lang="en-US" sz="17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192BB141-BA37-2085-7682-F9FD7E875117}"/>
              </a:ext>
            </a:extLst>
          </p:cNvPr>
          <p:cNvSpPr/>
          <p:nvPr/>
        </p:nvSpPr>
        <p:spPr>
          <a:xfrm>
            <a:off x="879277" y="2730222"/>
            <a:ext cx="614279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Responsible Member:</a:t>
            </a:r>
            <a:endParaRPr lang="en-US" sz="15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A31CECBA-762A-129D-0F7D-2041A7E483B9}"/>
              </a:ext>
            </a:extLst>
          </p:cNvPr>
          <p:cNvSpPr/>
          <p:nvPr/>
        </p:nvSpPr>
        <p:spPr>
          <a:xfrm>
            <a:off x="879277" y="3159919"/>
            <a:ext cx="614279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React component architecture</a:t>
            </a:r>
            <a:endParaRPr lang="en-US" sz="15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5F9EDAF7-2838-F111-B761-4B680D842D29}"/>
              </a:ext>
            </a:extLst>
          </p:cNvPr>
          <p:cNvSpPr/>
          <p:nvPr/>
        </p:nvSpPr>
        <p:spPr>
          <a:xfrm>
            <a:off x="879277" y="3540800"/>
            <a:ext cx="614279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Responsive dashboard design</a:t>
            </a:r>
            <a:endParaRPr lang="en-US" sz="150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3A32B949-5881-7CA5-14D9-AB68376ABF9E}"/>
              </a:ext>
            </a:extLst>
          </p:cNvPr>
          <p:cNvSpPr/>
          <p:nvPr/>
        </p:nvSpPr>
        <p:spPr>
          <a:xfrm>
            <a:off x="879277" y="3921681"/>
            <a:ext cx="614279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User authentication flows</a:t>
            </a:r>
            <a:endParaRPr lang="en-US" sz="1500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0CF495D3-1F23-0AC2-E229-EAF7BD2CC78A}"/>
              </a:ext>
            </a:extLst>
          </p:cNvPr>
          <p:cNvSpPr/>
          <p:nvPr/>
        </p:nvSpPr>
        <p:spPr>
          <a:xfrm>
            <a:off x="7412831" y="1364575"/>
            <a:ext cx="6533674" cy="3065026"/>
          </a:xfrm>
          <a:prstGeom prst="roundRect">
            <a:avLst>
              <a:gd name="adj" fmla="val 9564"/>
            </a:avLst>
          </a:prstGeom>
          <a:noFill/>
          <a:ln>
            <a:solidFill>
              <a:schemeClr val="accent1"/>
            </a:solidFill>
          </a:ln>
        </p:spPr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96136727-A676-1088-9ED2-8891D311AC9C}"/>
              </a:ext>
            </a:extLst>
          </p:cNvPr>
          <p:cNvSpPr/>
          <p:nvPr/>
        </p:nvSpPr>
        <p:spPr>
          <a:xfrm>
            <a:off x="7608213" y="1559957"/>
            <a:ext cx="586264" cy="586264"/>
          </a:xfrm>
          <a:prstGeom prst="roundRect">
            <a:avLst>
              <a:gd name="adj" fmla="val 15595509"/>
            </a:avLst>
          </a:prstGeom>
          <a:solidFill>
            <a:srgbClr val="FFE14D"/>
          </a:solidFill>
          <a:ln/>
        </p:spPr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234DDCD5-76A3-5D49-7E07-AD7E5FADE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69423" y="1721168"/>
            <a:ext cx="263723" cy="263723"/>
          </a:xfrm>
          <a:prstGeom prst="rect">
            <a:avLst/>
          </a:prstGeom>
        </p:spPr>
      </p:pic>
      <p:sp>
        <p:nvSpPr>
          <p:cNvPr id="14" name="Text 10">
            <a:extLst>
              <a:ext uri="{FF2B5EF4-FFF2-40B4-BE49-F238E27FC236}">
                <a16:creationId xmlns:a16="http://schemas.microsoft.com/office/drawing/2014/main" id="{5F4CBEDA-F2B0-A606-E5DC-25ED4C466D8C}"/>
              </a:ext>
            </a:extLst>
          </p:cNvPr>
          <p:cNvSpPr/>
          <p:nvPr/>
        </p:nvSpPr>
        <p:spPr>
          <a:xfrm>
            <a:off x="7608213" y="2341602"/>
            <a:ext cx="2526506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Krishi Y </a:t>
            </a:r>
            <a:r>
              <a:rPr lang="en-US" sz="1700" b="1" dirty="0" err="1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Antad</a:t>
            </a:r>
            <a:endParaRPr lang="en-US" sz="1700" dirty="0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08B085F3-580F-4CB5-E5AE-D9577733D0F3}"/>
              </a:ext>
            </a:extLst>
          </p:cNvPr>
          <p:cNvSpPr/>
          <p:nvPr/>
        </p:nvSpPr>
        <p:spPr>
          <a:xfrm>
            <a:off x="7608213" y="2730222"/>
            <a:ext cx="614291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Responsible Member:</a:t>
            </a:r>
            <a:endParaRPr lang="en-US" sz="150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02C8EC95-ADAF-E5D5-C3A1-574E22561F83}"/>
              </a:ext>
            </a:extLst>
          </p:cNvPr>
          <p:cNvSpPr/>
          <p:nvPr/>
        </p:nvSpPr>
        <p:spPr>
          <a:xfrm>
            <a:off x="7608213" y="3159919"/>
            <a:ext cx="614291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RESTful API development</a:t>
            </a:r>
            <a:endParaRPr lang="en-US" sz="150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5488EA8F-AFE7-820B-F884-1156BFAA6BD2}"/>
              </a:ext>
            </a:extLst>
          </p:cNvPr>
          <p:cNvSpPr/>
          <p:nvPr/>
        </p:nvSpPr>
        <p:spPr>
          <a:xfrm>
            <a:off x="7608213" y="3540800"/>
            <a:ext cx="614291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Database schema design</a:t>
            </a:r>
            <a:endParaRPr lang="en-US" sz="1500" dirty="0"/>
          </a:p>
        </p:txBody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A2871355-A886-9936-CD24-1722102CA628}"/>
              </a:ext>
            </a:extLst>
          </p:cNvPr>
          <p:cNvSpPr/>
          <p:nvPr/>
        </p:nvSpPr>
        <p:spPr>
          <a:xfrm>
            <a:off x="7608213" y="3921681"/>
            <a:ext cx="614291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Security implementation</a:t>
            </a:r>
            <a:endParaRPr lang="en-US" sz="1500" dirty="0"/>
          </a:p>
        </p:txBody>
      </p:sp>
      <p:sp>
        <p:nvSpPr>
          <p:cNvPr id="19" name="Shape 15">
            <a:extLst>
              <a:ext uri="{FF2B5EF4-FFF2-40B4-BE49-F238E27FC236}">
                <a16:creationId xmlns:a16="http://schemas.microsoft.com/office/drawing/2014/main" id="{349BF61F-90CA-3E46-BC05-CDB8D6646CCB}"/>
              </a:ext>
            </a:extLst>
          </p:cNvPr>
          <p:cNvSpPr/>
          <p:nvPr/>
        </p:nvSpPr>
        <p:spPr>
          <a:xfrm>
            <a:off x="683895" y="4624983"/>
            <a:ext cx="6533555" cy="3065026"/>
          </a:xfrm>
          <a:prstGeom prst="roundRect">
            <a:avLst>
              <a:gd name="adj" fmla="val 9564"/>
            </a:avLst>
          </a:prstGeom>
          <a:noFill/>
          <a:ln>
            <a:solidFill>
              <a:schemeClr val="accent1"/>
            </a:solidFill>
          </a:ln>
        </p:spPr>
      </p:sp>
      <p:sp>
        <p:nvSpPr>
          <p:cNvPr id="20" name="Shape 16">
            <a:extLst>
              <a:ext uri="{FF2B5EF4-FFF2-40B4-BE49-F238E27FC236}">
                <a16:creationId xmlns:a16="http://schemas.microsoft.com/office/drawing/2014/main" id="{9A842626-170B-9E20-F1B8-67E48AE2B10A}"/>
              </a:ext>
            </a:extLst>
          </p:cNvPr>
          <p:cNvSpPr/>
          <p:nvPr/>
        </p:nvSpPr>
        <p:spPr>
          <a:xfrm>
            <a:off x="879277" y="4820364"/>
            <a:ext cx="586264" cy="586264"/>
          </a:xfrm>
          <a:prstGeom prst="roundRect">
            <a:avLst>
              <a:gd name="adj" fmla="val 15595509"/>
            </a:avLst>
          </a:prstGeom>
          <a:solidFill>
            <a:srgbClr val="FFE14D"/>
          </a:solidFill>
          <a:ln/>
        </p:spPr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C3E06C02-5090-02C5-6482-B31D6CBCAF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0487" y="4981575"/>
            <a:ext cx="263723" cy="263723"/>
          </a:xfrm>
          <a:prstGeom prst="rect">
            <a:avLst/>
          </a:prstGeom>
        </p:spPr>
      </p:pic>
      <p:sp>
        <p:nvSpPr>
          <p:cNvPr id="22" name="Text 17">
            <a:extLst>
              <a:ext uri="{FF2B5EF4-FFF2-40B4-BE49-F238E27FC236}">
                <a16:creationId xmlns:a16="http://schemas.microsoft.com/office/drawing/2014/main" id="{FE934225-E9EF-7AB8-8FB7-7CF591666B6F}"/>
              </a:ext>
            </a:extLst>
          </p:cNvPr>
          <p:cNvSpPr/>
          <p:nvPr/>
        </p:nvSpPr>
        <p:spPr>
          <a:xfrm>
            <a:off x="879277" y="5602010"/>
            <a:ext cx="2674382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Lekhana K</a:t>
            </a:r>
            <a:endParaRPr lang="en-US" sz="1700" dirty="0"/>
          </a:p>
        </p:txBody>
      </p:sp>
      <p:sp>
        <p:nvSpPr>
          <p:cNvPr id="23" name="Text 18">
            <a:extLst>
              <a:ext uri="{FF2B5EF4-FFF2-40B4-BE49-F238E27FC236}">
                <a16:creationId xmlns:a16="http://schemas.microsoft.com/office/drawing/2014/main" id="{13D7E22B-9A8A-6A8C-CF8E-5C61DD96ED79}"/>
              </a:ext>
            </a:extLst>
          </p:cNvPr>
          <p:cNvSpPr/>
          <p:nvPr/>
        </p:nvSpPr>
        <p:spPr>
          <a:xfrm>
            <a:off x="879277" y="5990630"/>
            <a:ext cx="614279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Responsible Member:</a:t>
            </a:r>
            <a:endParaRPr lang="en-US" sz="1500" dirty="0"/>
          </a:p>
        </p:txBody>
      </p:sp>
      <p:sp>
        <p:nvSpPr>
          <p:cNvPr id="24" name="Text 19">
            <a:extLst>
              <a:ext uri="{FF2B5EF4-FFF2-40B4-BE49-F238E27FC236}">
                <a16:creationId xmlns:a16="http://schemas.microsoft.com/office/drawing/2014/main" id="{BF8A40FB-6523-0CAF-F6CA-70FDF8023B0F}"/>
              </a:ext>
            </a:extLst>
          </p:cNvPr>
          <p:cNvSpPr/>
          <p:nvPr/>
        </p:nvSpPr>
        <p:spPr>
          <a:xfrm>
            <a:off x="879277" y="6420326"/>
            <a:ext cx="614279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SQL query optimisation</a:t>
            </a:r>
            <a:endParaRPr lang="en-US" sz="1500" dirty="0"/>
          </a:p>
        </p:txBody>
      </p:sp>
      <p:sp>
        <p:nvSpPr>
          <p:cNvPr id="25" name="Text 20">
            <a:extLst>
              <a:ext uri="{FF2B5EF4-FFF2-40B4-BE49-F238E27FC236}">
                <a16:creationId xmlns:a16="http://schemas.microsoft.com/office/drawing/2014/main" id="{8DAFEA23-CE96-7188-2395-BCB681301857}"/>
              </a:ext>
            </a:extLst>
          </p:cNvPr>
          <p:cNvSpPr/>
          <p:nvPr/>
        </p:nvSpPr>
        <p:spPr>
          <a:xfrm>
            <a:off x="879277" y="6801207"/>
            <a:ext cx="614279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Data migration scripts</a:t>
            </a:r>
            <a:endParaRPr lang="en-US" sz="1500" dirty="0"/>
          </a:p>
        </p:txBody>
      </p:sp>
      <p:sp>
        <p:nvSpPr>
          <p:cNvPr id="26" name="Text 21">
            <a:extLst>
              <a:ext uri="{FF2B5EF4-FFF2-40B4-BE49-F238E27FC236}">
                <a16:creationId xmlns:a16="http://schemas.microsoft.com/office/drawing/2014/main" id="{9367DFBF-9997-909C-B864-44619311A724}"/>
              </a:ext>
            </a:extLst>
          </p:cNvPr>
          <p:cNvSpPr/>
          <p:nvPr/>
        </p:nvSpPr>
        <p:spPr>
          <a:xfrm>
            <a:off x="879277" y="7182088"/>
            <a:ext cx="614279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Backup strategies</a:t>
            </a:r>
            <a:endParaRPr lang="en-US" sz="1500" dirty="0"/>
          </a:p>
        </p:txBody>
      </p:sp>
      <p:sp>
        <p:nvSpPr>
          <p:cNvPr id="27" name="Shape 22">
            <a:extLst>
              <a:ext uri="{FF2B5EF4-FFF2-40B4-BE49-F238E27FC236}">
                <a16:creationId xmlns:a16="http://schemas.microsoft.com/office/drawing/2014/main" id="{170ABF9A-F3DB-32E1-3E46-586115AFACC4}"/>
              </a:ext>
            </a:extLst>
          </p:cNvPr>
          <p:cNvSpPr/>
          <p:nvPr/>
        </p:nvSpPr>
        <p:spPr>
          <a:xfrm>
            <a:off x="7412831" y="4624983"/>
            <a:ext cx="6533674" cy="3065026"/>
          </a:xfrm>
          <a:prstGeom prst="roundRect">
            <a:avLst>
              <a:gd name="adj" fmla="val 9564"/>
            </a:avLst>
          </a:prstGeom>
          <a:noFill/>
          <a:ln>
            <a:solidFill>
              <a:schemeClr val="accent1"/>
            </a:solidFill>
          </a:ln>
        </p:spPr>
      </p:sp>
      <p:sp>
        <p:nvSpPr>
          <p:cNvPr id="28" name="Shape 23">
            <a:extLst>
              <a:ext uri="{FF2B5EF4-FFF2-40B4-BE49-F238E27FC236}">
                <a16:creationId xmlns:a16="http://schemas.microsoft.com/office/drawing/2014/main" id="{3623642E-A89F-15DB-42DC-12895464EF35}"/>
              </a:ext>
            </a:extLst>
          </p:cNvPr>
          <p:cNvSpPr/>
          <p:nvPr/>
        </p:nvSpPr>
        <p:spPr>
          <a:xfrm>
            <a:off x="7608213" y="4820364"/>
            <a:ext cx="586264" cy="586264"/>
          </a:xfrm>
          <a:prstGeom prst="roundRect">
            <a:avLst>
              <a:gd name="adj" fmla="val 15595509"/>
            </a:avLst>
          </a:prstGeom>
          <a:solidFill>
            <a:srgbClr val="FFE14D"/>
          </a:solidFill>
          <a:ln/>
        </p:spPr>
      </p:sp>
      <p:pic>
        <p:nvPicPr>
          <p:cNvPr id="29" name="Image 3" descr="preencoded.png">
            <a:extLst>
              <a:ext uri="{FF2B5EF4-FFF2-40B4-BE49-F238E27FC236}">
                <a16:creationId xmlns:a16="http://schemas.microsoft.com/office/drawing/2014/main" id="{44336D03-348E-52DC-46FD-4D2FCEDD34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9423" y="4981575"/>
            <a:ext cx="263723" cy="263723"/>
          </a:xfrm>
          <a:prstGeom prst="rect">
            <a:avLst/>
          </a:prstGeom>
        </p:spPr>
      </p:pic>
      <p:sp>
        <p:nvSpPr>
          <p:cNvPr id="30" name="Text 24">
            <a:extLst>
              <a:ext uri="{FF2B5EF4-FFF2-40B4-BE49-F238E27FC236}">
                <a16:creationId xmlns:a16="http://schemas.microsoft.com/office/drawing/2014/main" id="{E998A2FF-33D8-5D86-EEDB-C1DF5919F036}"/>
              </a:ext>
            </a:extLst>
          </p:cNvPr>
          <p:cNvSpPr/>
          <p:nvPr/>
        </p:nvSpPr>
        <p:spPr>
          <a:xfrm>
            <a:off x="7608213" y="5602010"/>
            <a:ext cx="217134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 Ranjitha</a:t>
            </a:r>
            <a:endParaRPr lang="en-US" sz="1700" dirty="0"/>
          </a:p>
        </p:txBody>
      </p:sp>
      <p:sp>
        <p:nvSpPr>
          <p:cNvPr id="31" name="Text 25">
            <a:extLst>
              <a:ext uri="{FF2B5EF4-FFF2-40B4-BE49-F238E27FC236}">
                <a16:creationId xmlns:a16="http://schemas.microsoft.com/office/drawing/2014/main" id="{33FAC8F2-5264-CA6C-9E12-F9C2A1A7EB8E}"/>
              </a:ext>
            </a:extLst>
          </p:cNvPr>
          <p:cNvSpPr/>
          <p:nvPr/>
        </p:nvSpPr>
        <p:spPr>
          <a:xfrm>
            <a:off x="7608213" y="5990630"/>
            <a:ext cx="614291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Responsible Member:</a:t>
            </a:r>
            <a:endParaRPr lang="en-US" sz="1500" dirty="0"/>
          </a:p>
        </p:txBody>
      </p:sp>
      <p:sp>
        <p:nvSpPr>
          <p:cNvPr id="32" name="Text 26">
            <a:extLst>
              <a:ext uri="{FF2B5EF4-FFF2-40B4-BE49-F238E27FC236}">
                <a16:creationId xmlns:a16="http://schemas.microsoft.com/office/drawing/2014/main" id="{5EDBBBFD-CCC0-9272-83E6-274F0A2C4144}"/>
              </a:ext>
            </a:extLst>
          </p:cNvPr>
          <p:cNvSpPr/>
          <p:nvPr/>
        </p:nvSpPr>
        <p:spPr>
          <a:xfrm>
            <a:off x="7608213" y="6420326"/>
            <a:ext cx="614291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Unit and integration testing</a:t>
            </a:r>
            <a:endParaRPr lang="en-US" sz="1500" dirty="0"/>
          </a:p>
        </p:txBody>
      </p:sp>
      <p:sp>
        <p:nvSpPr>
          <p:cNvPr id="33" name="Text 27">
            <a:extLst>
              <a:ext uri="{FF2B5EF4-FFF2-40B4-BE49-F238E27FC236}">
                <a16:creationId xmlns:a16="http://schemas.microsoft.com/office/drawing/2014/main" id="{7C6E789D-38FF-9772-7F84-D45804617994}"/>
              </a:ext>
            </a:extLst>
          </p:cNvPr>
          <p:cNvSpPr/>
          <p:nvPr/>
        </p:nvSpPr>
        <p:spPr>
          <a:xfrm>
            <a:off x="7608213" y="6801207"/>
            <a:ext cx="614291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Bug tracking and resolution</a:t>
            </a:r>
            <a:endParaRPr lang="en-US" sz="1500" dirty="0"/>
          </a:p>
        </p:txBody>
      </p:sp>
      <p:sp>
        <p:nvSpPr>
          <p:cNvPr id="34" name="Text 28">
            <a:extLst>
              <a:ext uri="{FF2B5EF4-FFF2-40B4-BE49-F238E27FC236}">
                <a16:creationId xmlns:a16="http://schemas.microsoft.com/office/drawing/2014/main" id="{201F2AC6-2460-DC50-E5E4-3645421D8ABA}"/>
              </a:ext>
            </a:extLst>
          </p:cNvPr>
          <p:cNvSpPr/>
          <p:nvPr/>
        </p:nvSpPr>
        <p:spPr>
          <a:xfrm>
            <a:off x="7608213" y="7182088"/>
            <a:ext cx="614291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Documentation review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289943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329" y="777002"/>
            <a:ext cx="5652730" cy="920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Challenge &amp; Our Solution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25329" y="1780699"/>
            <a:ext cx="2302669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Problem Statement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725329" y="2275642"/>
            <a:ext cx="5652730" cy="1657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Traditional insurance management systems suffer from fragmented processes, manual paperwork, delayed claim settlements, and poor user experience. Policyholders face difficulties tracking premiums and claims, whilst administrators struggle with inefficient workflows.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5329" y="4140756"/>
            <a:ext cx="2302669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Our Approach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725329" y="4635698"/>
            <a:ext cx="5652730" cy="1657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We developed an integrated web portal that digitises the entire insurance lifecycle—from policy purchase to claims settlement. The platform provides buying policies, claiming policies, real-time tracking, intuitive dashboards for both users and administrators.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218" y="802958"/>
            <a:ext cx="7021354" cy="70213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144" y="456605"/>
            <a:ext cx="3884057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Core Modules &amp; Features</a:t>
            </a:r>
            <a:endParaRPr lang="en-US" sz="2300" dirty="0"/>
          </a:p>
        </p:txBody>
      </p:sp>
      <p:sp>
        <p:nvSpPr>
          <p:cNvPr id="3" name="Shape 1"/>
          <p:cNvSpPr/>
          <p:nvPr/>
        </p:nvSpPr>
        <p:spPr>
          <a:xfrm>
            <a:off x="581144" y="1406843"/>
            <a:ext cx="6651069" cy="1847612"/>
          </a:xfrm>
          <a:prstGeom prst="roundRect">
            <a:avLst>
              <a:gd name="adj" fmla="val 5939"/>
            </a:avLst>
          </a:prstGeom>
          <a:solidFill>
            <a:srgbClr val="27272B"/>
          </a:solidFill>
          <a:ln/>
        </p:spPr>
      </p:sp>
      <p:sp>
        <p:nvSpPr>
          <p:cNvPr id="4" name="Shape 2"/>
          <p:cNvSpPr/>
          <p:nvPr/>
        </p:nvSpPr>
        <p:spPr>
          <a:xfrm>
            <a:off x="581144" y="1383983"/>
            <a:ext cx="6651069" cy="91440"/>
          </a:xfrm>
          <a:prstGeom prst="roundRect">
            <a:avLst>
              <a:gd name="adj" fmla="val 272426"/>
            </a:avLst>
          </a:prstGeom>
          <a:solidFill>
            <a:srgbClr val="FFE14D"/>
          </a:solidFill>
          <a:ln/>
        </p:spPr>
      </p:sp>
      <p:sp>
        <p:nvSpPr>
          <p:cNvPr id="5" name="Shape 3"/>
          <p:cNvSpPr/>
          <p:nvPr/>
        </p:nvSpPr>
        <p:spPr>
          <a:xfrm>
            <a:off x="3657600" y="1157764"/>
            <a:ext cx="498158" cy="498157"/>
          </a:xfrm>
          <a:prstGeom prst="roundRect">
            <a:avLst>
              <a:gd name="adj" fmla="val 183557"/>
            </a:avLst>
          </a:prstGeom>
          <a:solidFill>
            <a:srgbClr val="FFE14D"/>
          </a:solidFill>
          <a:ln/>
        </p:spPr>
      </p:sp>
      <p:sp>
        <p:nvSpPr>
          <p:cNvPr id="6" name="Text 4"/>
          <p:cNvSpPr/>
          <p:nvPr/>
        </p:nvSpPr>
        <p:spPr>
          <a:xfrm>
            <a:off x="3807023" y="1282303"/>
            <a:ext cx="199192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69977" y="1822013"/>
            <a:ext cx="1845231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User Management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69977" y="2152174"/>
            <a:ext cx="627340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Registration and authentication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69977" y="2476024"/>
            <a:ext cx="627340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Profile management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769977" y="2799874"/>
            <a:ext cx="627340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Role-based access control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7398187" y="1406843"/>
            <a:ext cx="6651069" cy="1847612"/>
          </a:xfrm>
          <a:prstGeom prst="roundRect">
            <a:avLst>
              <a:gd name="adj" fmla="val 5939"/>
            </a:avLst>
          </a:prstGeom>
          <a:solidFill>
            <a:srgbClr val="27272B"/>
          </a:solidFill>
          <a:ln/>
        </p:spPr>
      </p:sp>
      <p:sp>
        <p:nvSpPr>
          <p:cNvPr id="12" name="Shape 10"/>
          <p:cNvSpPr/>
          <p:nvPr/>
        </p:nvSpPr>
        <p:spPr>
          <a:xfrm>
            <a:off x="7398187" y="1383983"/>
            <a:ext cx="6651069" cy="91440"/>
          </a:xfrm>
          <a:prstGeom prst="roundRect">
            <a:avLst>
              <a:gd name="adj" fmla="val 272426"/>
            </a:avLst>
          </a:prstGeom>
          <a:solidFill>
            <a:srgbClr val="FFE14D"/>
          </a:solidFill>
          <a:ln/>
        </p:spPr>
      </p:sp>
      <p:sp>
        <p:nvSpPr>
          <p:cNvPr id="13" name="Shape 11"/>
          <p:cNvSpPr/>
          <p:nvPr/>
        </p:nvSpPr>
        <p:spPr>
          <a:xfrm>
            <a:off x="10474643" y="1157764"/>
            <a:ext cx="498158" cy="498157"/>
          </a:xfrm>
          <a:prstGeom prst="roundRect">
            <a:avLst>
              <a:gd name="adj" fmla="val 183557"/>
            </a:avLst>
          </a:prstGeom>
          <a:solidFill>
            <a:srgbClr val="FFE14D"/>
          </a:solidFill>
          <a:ln/>
        </p:spPr>
      </p:sp>
      <p:sp>
        <p:nvSpPr>
          <p:cNvPr id="14" name="Text 12"/>
          <p:cNvSpPr/>
          <p:nvPr/>
        </p:nvSpPr>
        <p:spPr>
          <a:xfrm>
            <a:off x="10624066" y="1282303"/>
            <a:ext cx="199192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87020" y="1822013"/>
            <a:ext cx="1893213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Policy Management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7587020" y="2152174"/>
            <a:ext cx="627340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Browse available policies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587020" y="2476024"/>
            <a:ext cx="627340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Adding policies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7587020" y="2799874"/>
            <a:ext cx="627340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Updating Policies details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581144" y="3669506"/>
            <a:ext cx="6651069" cy="1847612"/>
          </a:xfrm>
          <a:prstGeom prst="roundRect">
            <a:avLst>
              <a:gd name="adj" fmla="val 5939"/>
            </a:avLst>
          </a:prstGeom>
          <a:solidFill>
            <a:srgbClr val="27272B"/>
          </a:solidFill>
          <a:ln/>
        </p:spPr>
      </p:sp>
      <p:sp>
        <p:nvSpPr>
          <p:cNvPr id="20" name="Shape 18"/>
          <p:cNvSpPr/>
          <p:nvPr/>
        </p:nvSpPr>
        <p:spPr>
          <a:xfrm>
            <a:off x="581144" y="3646646"/>
            <a:ext cx="6651069" cy="91440"/>
          </a:xfrm>
          <a:prstGeom prst="roundRect">
            <a:avLst>
              <a:gd name="adj" fmla="val 272426"/>
            </a:avLst>
          </a:prstGeom>
          <a:solidFill>
            <a:srgbClr val="FFE14D"/>
          </a:solidFill>
          <a:ln/>
        </p:spPr>
      </p:sp>
      <p:sp>
        <p:nvSpPr>
          <p:cNvPr id="21" name="Shape 19"/>
          <p:cNvSpPr/>
          <p:nvPr/>
        </p:nvSpPr>
        <p:spPr>
          <a:xfrm>
            <a:off x="3657600" y="3420428"/>
            <a:ext cx="498158" cy="498157"/>
          </a:xfrm>
          <a:prstGeom prst="roundRect">
            <a:avLst>
              <a:gd name="adj" fmla="val 183557"/>
            </a:avLst>
          </a:prstGeom>
          <a:solidFill>
            <a:srgbClr val="FFE14D"/>
          </a:solidFill>
          <a:ln/>
        </p:spPr>
      </p:sp>
      <p:sp>
        <p:nvSpPr>
          <p:cNvPr id="22" name="Text 20"/>
          <p:cNvSpPr/>
          <p:nvPr/>
        </p:nvSpPr>
        <p:spPr>
          <a:xfrm>
            <a:off x="3807023" y="3544967"/>
            <a:ext cx="199192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69977" y="4084677"/>
            <a:ext cx="1845231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Claims Processing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769977" y="4414838"/>
            <a:ext cx="627340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Online claim submission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769977" y="4738688"/>
            <a:ext cx="627340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Real-time status tracking</a:t>
            </a:r>
            <a:endParaRPr lang="en-US" sz="1300" dirty="0"/>
          </a:p>
        </p:txBody>
      </p:sp>
      <p:sp>
        <p:nvSpPr>
          <p:cNvPr id="26" name="Text 24"/>
          <p:cNvSpPr/>
          <p:nvPr/>
        </p:nvSpPr>
        <p:spPr>
          <a:xfrm>
            <a:off x="769977" y="5062537"/>
            <a:ext cx="627340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Monitoring submitted claims</a:t>
            </a:r>
            <a:endParaRPr lang="en-US" sz="1300" dirty="0"/>
          </a:p>
        </p:txBody>
      </p:sp>
      <p:sp>
        <p:nvSpPr>
          <p:cNvPr id="27" name="Shape 25"/>
          <p:cNvSpPr/>
          <p:nvPr/>
        </p:nvSpPr>
        <p:spPr>
          <a:xfrm>
            <a:off x="7398187" y="3669506"/>
            <a:ext cx="6651069" cy="1847612"/>
          </a:xfrm>
          <a:prstGeom prst="roundRect">
            <a:avLst>
              <a:gd name="adj" fmla="val 5939"/>
            </a:avLst>
          </a:prstGeom>
          <a:solidFill>
            <a:srgbClr val="27272B"/>
          </a:solidFill>
          <a:ln/>
        </p:spPr>
      </p:sp>
      <p:sp>
        <p:nvSpPr>
          <p:cNvPr id="28" name="Shape 26"/>
          <p:cNvSpPr/>
          <p:nvPr/>
        </p:nvSpPr>
        <p:spPr>
          <a:xfrm>
            <a:off x="7398187" y="3646646"/>
            <a:ext cx="6651069" cy="91440"/>
          </a:xfrm>
          <a:prstGeom prst="roundRect">
            <a:avLst>
              <a:gd name="adj" fmla="val 272426"/>
            </a:avLst>
          </a:prstGeom>
          <a:solidFill>
            <a:srgbClr val="FFE14D"/>
          </a:solidFill>
          <a:ln/>
        </p:spPr>
      </p:sp>
      <p:sp>
        <p:nvSpPr>
          <p:cNvPr id="29" name="Shape 27"/>
          <p:cNvSpPr/>
          <p:nvPr/>
        </p:nvSpPr>
        <p:spPr>
          <a:xfrm>
            <a:off x="10474643" y="3420428"/>
            <a:ext cx="498158" cy="498157"/>
          </a:xfrm>
          <a:prstGeom prst="roundRect">
            <a:avLst>
              <a:gd name="adj" fmla="val 183557"/>
            </a:avLst>
          </a:prstGeom>
          <a:solidFill>
            <a:srgbClr val="FFE14D"/>
          </a:solidFill>
          <a:ln/>
        </p:spPr>
      </p:sp>
      <p:sp>
        <p:nvSpPr>
          <p:cNvPr id="30" name="Text 28"/>
          <p:cNvSpPr/>
          <p:nvPr/>
        </p:nvSpPr>
        <p:spPr>
          <a:xfrm>
            <a:off x="10624066" y="3544967"/>
            <a:ext cx="199192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7587020" y="4084677"/>
            <a:ext cx="1845231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Claims Processing</a:t>
            </a:r>
            <a:endParaRPr lang="en-US" sz="1450" dirty="0"/>
          </a:p>
        </p:txBody>
      </p:sp>
      <p:sp>
        <p:nvSpPr>
          <p:cNvPr id="32" name="Text 30"/>
          <p:cNvSpPr/>
          <p:nvPr/>
        </p:nvSpPr>
        <p:spPr>
          <a:xfrm>
            <a:off x="7587020" y="4414838"/>
            <a:ext cx="627340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Online claim submission</a:t>
            </a:r>
            <a:endParaRPr lang="en-US" sz="1300" dirty="0"/>
          </a:p>
        </p:txBody>
      </p:sp>
      <p:sp>
        <p:nvSpPr>
          <p:cNvPr id="33" name="Text 31"/>
          <p:cNvSpPr/>
          <p:nvPr/>
        </p:nvSpPr>
        <p:spPr>
          <a:xfrm>
            <a:off x="7587020" y="4738688"/>
            <a:ext cx="627340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Browsing </a:t>
            </a:r>
            <a:endParaRPr lang="en-US" sz="1300" dirty="0"/>
          </a:p>
        </p:txBody>
      </p:sp>
      <p:sp>
        <p:nvSpPr>
          <p:cNvPr id="34" name="Text 32"/>
          <p:cNvSpPr/>
          <p:nvPr/>
        </p:nvSpPr>
        <p:spPr>
          <a:xfrm>
            <a:off x="7587020" y="5062537"/>
            <a:ext cx="627340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Real-time status tracking</a:t>
            </a:r>
            <a:endParaRPr lang="en-US" sz="1300" dirty="0"/>
          </a:p>
        </p:txBody>
      </p:sp>
      <p:sp>
        <p:nvSpPr>
          <p:cNvPr id="35" name="Shape 33"/>
          <p:cNvSpPr/>
          <p:nvPr/>
        </p:nvSpPr>
        <p:spPr>
          <a:xfrm>
            <a:off x="581144" y="5932170"/>
            <a:ext cx="6651069" cy="1847612"/>
          </a:xfrm>
          <a:prstGeom prst="roundRect">
            <a:avLst>
              <a:gd name="adj" fmla="val 5939"/>
            </a:avLst>
          </a:prstGeom>
          <a:solidFill>
            <a:srgbClr val="27272B"/>
          </a:solidFill>
          <a:ln/>
        </p:spPr>
      </p:sp>
      <p:sp>
        <p:nvSpPr>
          <p:cNvPr id="36" name="Shape 34"/>
          <p:cNvSpPr/>
          <p:nvPr/>
        </p:nvSpPr>
        <p:spPr>
          <a:xfrm>
            <a:off x="581144" y="5909310"/>
            <a:ext cx="6651069" cy="91440"/>
          </a:xfrm>
          <a:prstGeom prst="roundRect">
            <a:avLst>
              <a:gd name="adj" fmla="val 272426"/>
            </a:avLst>
          </a:prstGeom>
          <a:solidFill>
            <a:srgbClr val="FFE14D"/>
          </a:solidFill>
          <a:ln/>
        </p:spPr>
      </p:sp>
      <p:sp>
        <p:nvSpPr>
          <p:cNvPr id="37" name="Shape 35"/>
          <p:cNvSpPr/>
          <p:nvPr/>
        </p:nvSpPr>
        <p:spPr>
          <a:xfrm>
            <a:off x="3657600" y="5683091"/>
            <a:ext cx="498158" cy="498157"/>
          </a:xfrm>
          <a:prstGeom prst="roundRect">
            <a:avLst>
              <a:gd name="adj" fmla="val 183557"/>
            </a:avLst>
          </a:prstGeom>
          <a:solidFill>
            <a:srgbClr val="FFE14D"/>
          </a:solidFill>
          <a:ln/>
        </p:spPr>
      </p:sp>
      <p:sp>
        <p:nvSpPr>
          <p:cNvPr id="38" name="Text 36"/>
          <p:cNvSpPr/>
          <p:nvPr/>
        </p:nvSpPr>
        <p:spPr>
          <a:xfrm>
            <a:off x="3807023" y="5807631"/>
            <a:ext cx="199192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5</a:t>
            </a:r>
            <a:endParaRPr lang="en-US" sz="1550" dirty="0"/>
          </a:p>
        </p:txBody>
      </p:sp>
      <p:sp>
        <p:nvSpPr>
          <p:cNvPr id="39" name="Text 37"/>
          <p:cNvSpPr/>
          <p:nvPr/>
        </p:nvSpPr>
        <p:spPr>
          <a:xfrm>
            <a:off x="769977" y="6347341"/>
            <a:ext cx="1845231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Admin Dashboard</a:t>
            </a:r>
            <a:endParaRPr lang="en-US" sz="1450" dirty="0"/>
          </a:p>
        </p:txBody>
      </p:sp>
      <p:sp>
        <p:nvSpPr>
          <p:cNvPr id="40" name="Text 38"/>
          <p:cNvSpPr/>
          <p:nvPr/>
        </p:nvSpPr>
        <p:spPr>
          <a:xfrm>
            <a:off x="769977" y="6677501"/>
            <a:ext cx="627340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User and policy oversight</a:t>
            </a:r>
            <a:endParaRPr lang="en-US" sz="1300" dirty="0"/>
          </a:p>
        </p:txBody>
      </p:sp>
      <p:sp>
        <p:nvSpPr>
          <p:cNvPr id="41" name="Text 39"/>
          <p:cNvSpPr/>
          <p:nvPr/>
        </p:nvSpPr>
        <p:spPr>
          <a:xfrm>
            <a:off x="769977" y="7001351"/>
            <a:ext cx="627340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Claims approval workflow</a:t>
            </a:r>
            <a:endParaRPr lang="en-US" sz="1300" dirty="0"/>
          </a:p>
        </p:txBody>
      </p:sp>
      <p:sp>
        <p:nvSpPr>
          <p:cNvPr id="42" name="Text 40"/>
          <p:cNvSpPr/>
          <p:nvPr/>
        </p:nvSpPr>
        <p:spPr>
          <a:xfrm>
            <a:off x="769977" y="7325201"/>
            <a:ext cx="627340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Analytics and reporting</a:t>
            </a:r>
            <a:endParaRPr lang="en-US" sz="1300" dirty="0"/>
          </a:p>
        </p:txBody>
      </p:sp>
      <p:sp>
        <p:nvSpPr>
          <p:cNvPr id="43" name="Shape 41"/>
          <p:cNvSpPr/>
          <p:nvPr/>
        </p:nvSpPr>
        <p:spPr>
          <a:xfrm>
            <a:off x="7398187" y="5932170"/>
            <a:ext cx="6651069" cy="1847612"/>
          </a:xfrm>
          <a:prstGeom prst="roundRect">
            <a:avLst>
              <a:gd name="adj" fmla="val 5939"/>
            </a:avLst>
          </a:prstGeom>
          <a:solidFill>
            <a:srgbClr val="27272B"/>
          </a:solidFill>
          <a:ln/>
        </p:spPr>
      </p:sp>
      <p:sp>
        <p:nvSpPr>
          <p:cNvPr id="44" name="Shape 42"/>
          <p:cNvSpPr/>
          <p:nvPr/>
        </p:nvSpPr>
        <p:spPr>
          <a:xfrm>
            <a:off x="7398187" y="5909310"/>
            <a:ext cx="6651069" cy="91440"/>
          </a:xfrm>
          <a:prstGeom prst="roundRect">
            <a:avLst>
              <a:gd name="adj" fmla="val 272426"/>
            </a:avLst>
          </a:prstGeom>
          <a:solidFill>
            <a:srgbClr val="FFE14D"/>
          </a:solidFill>
          <a:ln/>
        </p:spPr>
      </p:sp>
      <p:sp>
        <p:nvSpPr>
          <p:cNvPr id="45" name="Shape 43"/>
          <p:cNvSpPr/>
          <p:nvPr/>
        </p:nvSpPr>
        <p:spPr>
          <a:xfrm>
            <a:off x="10474643" y="5683091"/>
            <a:ext cx="498158" cy="498157"/>
          </a:xfrm>
          <a:prstGeom prst="roundRect">
            <a:avLst>
              <a:gd name="adj" fmla="val 183557"/>
            </a:avLst>
          </a:prstGeom>
          <a:solidFill>
            <a:srgbClr val="FFE14D"/>
          </a:solidFill>
          <a:ln/>
        </p:spPr>
      </p:sp>
      <p:sp>
        <p:nvSpPr>
          <p:cNvPr id="46" name="Text 44"/>
          <p:cNvSpPr/>
          <p:nvPr/>
        </p:nvSpPr>
        <p:spPr>
          <a:xfrm>
            <a:off x="10624066" y="5807631"/>
            <a:ext cx="199192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6</a:t>
            </a:r>
            <a:endParaRPr lang="en-US" sz="1550" dirty="0"/>
          </a:p>
        </p:txBody>
      </p:sp>
      <p:sp>
        <p:nvSpPr>
          <p:cNvPr id="47" name="Text 45"/>
          <p:cNvSpPr/>
          <p:nvPr/>
        </p:nvSpPr>
        <p:spPr>
          <a:xfrm>
            <a:off x="7587020" y="6347341"/>
            <a:ext cx="1845231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Notifications</a:t>
            </a:r>
            <a:endParaRPr lang="en-US" sz="1450" dirty="0"/>
          </a:p>
        </p:txBody>
      </p:sp>
      <p:sp>
        <p:nvSpPr>
          <p:cNvPr id="48" name="Text 46"/>
          <p:cNvSpPr/>
          <p:nvPr/>
        </p:nvSpPr>
        <p:spPr>
          <a:xfrm>
            <a:off x="7587020" y="6677501"/>
            <a:ext cx="627340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Email and SMS alerts</a:t>
            </a:r>
            <a:endParaRPr lang="en-US" sz="1300" dirty="0"/>
          </a:p>
        </p:txBody>
      </p:sp>
      <p:sp>
        <p:nvSpPr>
          <p:cNvPr id="49" name="Text 47"/>
          <p:cNvSpPr/>
          <p:nvPr/>
        </p:nvSpPr>
        <p:spPr>
          <a:xfrm>
            <a:off x="7587020" y="7001351"/>
            <a:ext cx="627340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Payment due reminders</a:t>
            </a:r>
            <a:endParaRPr lang="en-US" sz="1300" dirty="0"/>
          </a:p>
        </p:txBody>
      </p:sp>
      <p:sp>
        <p:nvSpPr>
          <p:cNvPr id="50" name="Text 48"/>
          <p:cNvSpPr/>
          <p:nvPr/>
        </p:nvSpPr>
        <p:spPr>
          <a:xfrm>
            <a:off x="7587020" y="7325201"/>
            <a:ext cx="627340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Claim status updates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9599" y="1036201"/>
            <a:ext cx="6397585" cy="528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API Architecture &amp; Endpoints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319599" y="2160270"/>
            <a:ext cx="3002161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User Panel Endpoints</a:t>
            </a:r>
            <a:endParaRPr lang="en-US" sz="2050" dirty="0"/>
          </a:p>
        </p:txBody>
      </p:sp>
      <p:sp>
        <p:nvSpPr>
          <p:cNvPr id="5" name="Shape 2"/>
          <p:cNvSpPr/>
          <p:nvPr/>
        </p:nvSpPr>
        <p:spPr>
          <a:xfrm>
            <a:off x="6319599" y="2758678"/>
            <a:ext cx="3448407" cy="4166949"/>
          </a:xfrm>
          <a:prstGeom prst="roundRect">
            <a:avLst>
              <a:gd name="adj" fmla="val 10356"/>
            </a:avLst>
          </a:prstGeom>
          <a:solidFill>
            <a:srgbClr val="343438"/>
          </a:solidFill>
          <a:ln/>
        </p:spPr>
      </p:sp>
      <p:sp>
        <p:nvSpPr>
          <p:cNvPr id="6" name="Shape 3"/>
          <p:cNvSpPr/>
          <p:nvPr/>
        </p:nvSpPr>
        <p:spPr>
          <a:xfrm>
            <a:off x="6307812" y="2758678"/>
            <a:ext cx="3471982" cy="4166949"/>
          </a:xfrm>
          <a:prstGeom prst="roundRect">
            <a:avLst>
              <a:gd name="adj" fmla="val 1029"/>
            </a:avLst>
          </a:prstGeom>
          <a:solidFill>
            <a:srgbClr val="343438"/>
          </a:solidFill>
          <a:ln/>
        </p:spPr>
      </p:sp>
      <p:sp>
        <p:nvSpPr>
          <p:cNvPr id="7" name="Text 4"/>
          <p:cNvSpPr/>
          <p:nvPr/>
        </p:nvSpPr>
        <p:spPr>
          <a:xfrm>
            <a:off x="6545818" y="2937153"/>
            <a:ext cx="2995970" cy="381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7D4CC"/>
                </a:solidFill>
                <a:highlight>
                  <a:srgbClr val="343438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POST /api/auth/registerPOST /api/auth/loginGET /api/policiesPOST /api/policies/purchaseGET /api/payments/historyPOST /api/payments/initiatePOST /api/claims/submitGET /api/claims/status/:id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356413" y="2160270"/>
            <a:ext cx="3217188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Admin Panel Endpoints</a:t>
            </a:r>
            <a:endParaRPr lang="en-US" sz="2050" dirty="0"/>
          </a:p>
        </p:txBody>
      </p:sp>
      <p:sp>
        <p:nvSpPr>
          <p:cNvPr id="9" name="Shape 6"/>
          <p:cNvSpPr/>
          <p:nvPr/>
        </p:nvSpPr>
        <p:spPr>
          <a:xfrm>
            <a:off x="10356413" y="2758678"/>
            <a:ext cx="3448407" cy="4166949"/>
          </a:xfrm>
          <a:prstGeom prst="roundRect">
            <a:avLst>
              <a:gd name="adj" fmla="val 10356"/>
            </a:avLst>
          </a:prstGeom>
          <a:solidFill>
            <a:srgbClr val="343438"/>
          </a:solidFill>
          <a:ln/>
        </p:spPr>
      </p:sp>
      <p:sp>
        <p:nvSpPr>
          <p:cNvPr id="10" name="Shape 7"/>
          <p:cNvSpPr/>
          <p:nvPr/>
        </p:nvSpPr>
        <p:spPr>
          <a:xfrm>
            <a:off x="10344626" y="2758678"/>
            <a:ext cx="3471982" cy="4166949"/>
          </a:xfrm>
          <a:prstGeom prst="roundRect">
            <a:avLst>
              <a:gd name="adj" fmla="val 1029"/>
            </a:avLst>
          </a:prstGeom>
          <a:solidFill>
            <a:srgbClr val="343438"/>
          </a:solidFill>
          <a:ln/>
        </p:spPr>
      </p:sp>
      <p:sp>
        <p:nvSpPr>
          <p:cNvPr id="11" name="Text 8"/>
          <p:cNvSpPr/>
          <p:nvPr/>
        </p:nvSpPr>
        <p:spPr>
          <a:xfrm>
            <a:off x="10582632" y="2937153"/>
            <a:ext cx="2995970" cy="381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7D4CC"/>
                </a:solidFill>
                <a:highlight>
                  <a:srgbClr val="343438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GET /api/admin/usersPUT /api/admin/users/:idGET /api/admin/policiesPOST /api/admin/policies/createGET /api/admin/claimsPUT /api/admin/claims/:id/approveGET /api/admin/analytics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758" y="735211"/>
            <a:ext cx="8216146" cy="461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Development Standards &amp; Design Patterns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8" y="1611987"/>
            <a:ext cx="4392216" cy="8305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34403" y="2650212"/>
            <a:ext cx="2512219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Naming Conventions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934403" y="3063121"/>
            <a:ext cx="3976926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PascalCase for components, camelCase for functions and variables, UPPER_SNAKE_CASE for constants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973" y="1611987"/>
            <a:ext cx="4392335" cy="8305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26618" y="2650212"/>
            <a:ext cx="2307312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Design Patterns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5326618" y="3063121"/>
            <a:ext cx="3977045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Repository pattern for data access, Singleton for services, Factory for object creation, Observer for notifications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308" y="1611987"/>
            <a:ext cx="4392216" cy="8305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8953" y="2650212"/>
            <a:ext cx="2307312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Code Quality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9718953" y="3063121"/>
            <a:ext cx="3976926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ESLint for linting, Prettier for formatting, comprehensive error handling, meaningful commit messages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726758" y="4604745"/>
            <a:ext cx="13176885" cy="33576"/>
          </a:xfrm>
          <a:prstGeom prst="rect">
            <a:avLst/>
          </a:prstGeom>
          <a:solidFill>
            <a:srgbClr val="D7D4CC">
              <a:alpha val="50000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726758" y="4949785"/>
            <a:ext cx="4516398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Authentication &amp; Authorization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726758" y="5814893"/>
            <a:ext cx="2479477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JWT Implementation</a:t>
            </a:r>
            <a:endParaRPr lang="en-US" sz="1800" dirty="0"/>
          </a:p>
        </p:txBody>
      </p:sp>
      <p:sp>
        <p:nvSpPr>
          <p:cNvPr id="15" name="Text 10"/>
          <p:cNvSpPr/>
          <p:nvPr/>
        </p:nvSpPr>
        <p:spPr>
          <a:xfrm>
            <a:off x="726758" y="6310908"/>
            <a:ext cx="4008953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Secure token-based authentication with refresh token mechanism and automatic expiry handling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5249823" y="5814893"/>
            <a:ext cx="2307312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Role-Based Access</a:t>
            </a:r>
            <a:endParaRPr lang="en-US" sz="1800" dirty="0"/>
          </a:p>
        </p:txBody>
      </p:sp>
      <p:sp>
        <p:nvSpPr>
          <p:cNvPr id="17" name="Text 12"/>
          <p:cNvSpPr/>
          <p:nvPr/>
        </p:nvSpPr>
        <p:spPr>
          <a:xfrm>
            <a:off x="5249823" y="6310908"/>
            <a:ext cx="4008953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Granular permissions for User, Admin, and Super Admin roles with middleware protection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9772888" y="5814893"/>
            <a:ext cx="2307312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Security Measures</a:t>
            </a:r>
            <a:endParaRPr lang="en-US" sz="1800" dirty="0"/>
          </a:p>
        </p:txBody>
      </p:sp>
      <p:sp>
        <p:nvSpPr>
          <p:cNvPr id="19" name="Text 14"/>
          <p:cNvSpPr/>
          <p:nvPr/>
        </p:nvSpPr>
        <p:spPr>
          <a:xfrm>
            <a:off x="9772888" y="6310908"/>
            <a:ext cx="4145756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Password hashing with bcrypt, HTTPS enforcement, CORS configuration, and input validation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99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3189" y="3281720"/>
            <a:ext cx="4965144" cy="478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User Interface Showcase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753189" y="4297799"/>
            <a:ext cx="2391132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User Dashboard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53189" y="4811792"/>
            <a:ext cx="6299478" cy="1376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intuitive dashboard provides policyholders with a comprehensive overview of their insurance portfolio. Users can view active policies, upcoming premium payments, claim statuses, and recent transactions at a glance.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3189" y="6382226"/>
            <a:ext cx="62994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Quick access to policy documents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3189" y="6801683"/>
            <a:ext cx="62994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One-click premium payment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3189" y="7221141"/>
            <a:ext cx="62994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Claims tracking with visual timeline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585353" y="4297799"/>
            <a:ext cx="2570083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Claims Management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585353" y="4811792"/>
            <a:ext cx="6299478" cy="1376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Streamlined claims submission process with drag-and-drop document upload. Real-time status updates keep users informed throughout the approval workflow, reducing anxiety and support queries.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585353" y="6382226"/>
            <a:ext cx="62994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Step-by-step claim wizard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585353" y="6801683"/>
            <a:ext cx="62994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Automated validation checks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585353" y="7221141"/>
            <a:ext cx="62994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Instant acknowledgement receipts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2300</TotalTime>
  <Words>904</Words>
  <Application>Microsoft Office PowerPoint</Application>
  <PresentationFormat>Custom</PresentationFormat>
  <Paragraphs>175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Calibri Light</vt:lpstr>
      <vt:lpstr>Raleway Medium</vt:lpstr>
      <vt:lpstr>Calibri</vt:lpstr>
      <vt:lpstr>Consolas Medium</vt:lpstr>
      <vt:lpstr>Arial</vt:lpstr>
      <vt:lpstr>Comfortaa Light</vt:lpstr>
      <vt:lpstr>Comfortaa Bold</vt:lpstr>
      <vt:lpstr>Garet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 Ranjitha Das</dc:creator>
  <cp:lastModifiedBy>M Ranjitha Das</cp:lastModifiedBy>
  <cp:revision>4</cp:revision>
  <dcterms:created xsi:type="dcterms:W3CDTF">2025-11-29T11:43:15Z</dcterms:created>
  <dcterms:modified xsi:type="dcterms:W3CDTF">2025-12-01T02:07:34Z</dcterms:modified>
</cp:coreProperties>
</file>